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9" r:id="rId11"/>
    <p:sldId id="300" r:id="rId12"/>
    <p:sldId id="301" r:id="rId13"/>
    <p:sldId id="302" r:id="rId14"/>
    <p:sldId id="304" r:id="rId15"/>
    <p:sldId id="305" r:id="rId16"/>
    <p:sldId id="306" r:id="rId17"/>
    <p:sldId id="307" r:id="rId18"/>
    <p:sldId id="308" r:id="rId19"/>
    <p:sldId id="303" r:id="rId20"/>
    <p:sldId id="309" r:id="rId21"/>
    <p:sldId id="310" r:id="rId22"/>
    <p:sldId id="311" r:id="rId23"/>
    <p:sldId id="312" r:id="rId24"/>
    <p:sldId id="314" r:id="rId25"/>
    <p:sldId id="315" r:id="rId26"/>
    <p:sldId id="31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lipe Carvalho Gomes" initials="FCG" lastIdx="4" clrIdx="0">
    <p:extLst>
      <p:ext uri="{19B8F6BF-5375-455C-9EA6-DF929625EA0E}">
        <p15:presenceInfo xmlns:p15="http://schemas.microsoft.com/office/powerpoint/2012/main" userId="S::fellipe.gomes@fgv.br::ac9c3d76-55ff-40d8-addc-5fefaaa46af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2D2D"/>
    <a:srgbClr val="3F3F3F"/>
    <a:srgbClr val="F8B372"/>
    <a:srgbClr val="FEBE55"/>
    <a:srgbClr val="E4C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5"/>
    <p:restoredTop sz="96208"/>
  </p:normalViewPr>
  <p:slideViewPr>
    <p:cSldViewPr snapToGrid="0" snapToObjects="1">
      <p:cViewPr varScale="1">
        <p:scale>
          <a:sx n="100" d="100"/>
          <a:sy n="100" d="100"/>
        </p:scale>
        <p:origin x="168" y="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C215-A36A-504B-A670-E9A7C064F805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4111C-844B-A44F-B945-962E4F187B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69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e agradecimentos</a:t>
            </a:r>
          </a:p>
          <a:p>
            <a:endParaRPr lang="pt-BR" dirty="0"/>
          </a:p>
          <a:p>
            <a:r>
              <a:rPr lang="pt-BR" dirty="0"/>
              <a:t>Desafio foi divulgado em comunidades de DS</a:t>
            </a:r>
          </a:p>
          <a:p>
            <a:endParaRPr lang="pt-BR" dirty="0"/>
          </a:p>
          <a:p>
            <a:r>
              <a:rPr lang="pt-BR" dirty="0"/>
              <a:t>Fiz os 2 desafios mas só vou falar da </a:t>
            </a:r>
            <a:r>
              <a:rPr lang="pt-BR" dirty="0" err="1"/>
              <a:t>task</a:t>
            </a:r>
            <a:r>
              <a:rPr lang="pt-BR" dirty="0"/>
              <a:t>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4111C-844B-A44F-B945-962E4F187B1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45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4111C-844B-A44F-B945-962E4F187B1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71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e agradecimentos</a:t>
            </a:r>
          </a:p>
          <a:p>
            <a:endParaRPr lang="pt-BR" dirty="0"/>
          </a:p>
          <a:p>
            <a:r>
              <a:rPr lang="pt-BR" dirty="0"/>
              <a:t>Desafio foi divulgado em comunidades de DS</a:t>
            </a:r>
          </a:p>
          <a:p>
            <a:endParaRPr lang="pt-BR" dirty="0"/>
          </a:p>
          <a:p>
            <a:r>
              <a:rPr lang="pt-BR" dirty="0"/>
              <a:t>Fiz os 2 desafios mas só vou falar da </a:t>
            </a:r>
            <a:r>
              <a:rPr lang="pt-BR" dirty="0" err="1"/>
              <a:t>task</a:t>
            </a:r>
            <a:r>
              <a:rPr lang="pt-BR" dirty="0"/>
              <a:t>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4111C-844B-A44F-B945-962E4F187B1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1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e agradecimentos</a:t>
            </a:r>
          </a:p>
          <a:p>
            <a:endParaRPr lang="pt-BR" dirty="0"/>
          </a:p>
          <a:p>
            <a:r>
              <a:rPr lang="pt-BR" dirty="0"/>
              <a:t>Desafio foi divulgado em comunidades de DS</a:t>
            </a:r>
          </a:p>
          <a:p>
            <a:endParaRPr lang="pt-BR" dirty="0"/>
          </a:p>
          <a:p>
            <a:r>
              <a:rPr lang="pt-BR" dirty="0"/>
              <a:t>Fiz os 2 desafios mas só vou falar da </a:t>
            </a:r>
            <a:r>
              <a:rPr lang="pt-BR" dirty="0" err="1"/>
              <a:t>task</a:t>
            </a:r>
            <a:r>
              <a:rPr lang="pt-BR" dirty="0"/>
              <a:t>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4111C-844B-A44F-B945-962E4F187B1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44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e agradecimentos</a:t>
            </a:r>
          </a:p>
          <a:p>
            <a:endParaRPr lang="pt-BR" dirty="0"/>
          </a:p>
          <a:p>
            <a:r>
              <a:rPr lang="pt-BR" dirty="0"/>
              <a:t>Desafio foi divulgado em comunidades de DS</a:t>
            </a:r>
          </a:p>
          <a:p>
            <a:endParaRPr lang="pt-BR" dirty="0"/>
          </a:p>
          <a:p>
            <a:r>
              <a:rPr lang="pt-BR" dirty="0"/>
              <a:t>Fiz os 2 desafios mas só vou falar da </a:t>
            </a:r>
            <a:r>
              <a:rPr lang="pt-BR" dirty="0" err="1"/>
              <a:t>task</a:t>
            </a:r>
            <a:r>
              <a:rPr lang="pt-BR" dirty="0"/>
              <a:t> 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4111C-844B-A44F-B945-962E4F187B1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34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4111C-844B-A44F-B945-962E4F187B1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2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BE63C-8C45-2B4B-BA9B-0958EBACF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1362CE-CDC5-954B-9E85-A835F22A8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9B3896-D069-4D42-967F-C8C802C7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03B51-D590-6A42-B0B9-365391D1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5EFFA5-90A1-CB4B-82BB-86B11F346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56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5495D-B569-904C-AF5C-06848D06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A34206-482F-E74A-8958-399A33EC3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0FC1B-4F09-5A44-B91C-44B39004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EC6B49-A3B7-4140-8A73-AED9DE9E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CBF1B1-E126-A644-AFB1-477C494A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56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12F001-B3DE-8341-939C-207486320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E784DD9-CC35-A647-B562-19AB37B90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E7AB0D-8CA3-FC43-BF77-97405DCE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14CBCF-40B5-F540-8300-4279E518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F5287B-645A-C24D-B3AE-2950AFC2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84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1935A-75E3-834F-AC75-18C8BDA4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963FDC-1A0F-094D-9AED-67A3689B4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FB4B8-5D24-A448-A0B2-FB43A22E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6CF503-0D02-B244-98D4-4DFE110D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1B0D11-259B-DE44-994A-ABCB5A03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97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F24A7-DB5E-E943-821D-98E128F8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9B6C32-E5EC-EE40-97B3-2AD187C53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104C06-0662-214A-87CA-7D29E5DF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5DEC5C-77B9-6C45-A4CF-B6E6B8F5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E2454B-E40E-374C-8E59-CFCF62AF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520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334E4-A70A-0D46-A20C-D332B225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97606D-B659-4B44-8B82-25298F7CF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1B438C-CBE7-0846-9BB3-A61DB0C75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DDA324-D774-E744-9178-0F673279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541043-30BC-9C49-96E7-BFF02C07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4740E4-65FB-814E-A996-0D42A1AC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81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2A97DB-8BEE-2A40-970A-25FA95E4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2AC18D-05A4-F94E-BE0B-B9C86B822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D97CC9-A044-D748-BB88-8C54863DD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CFD45A-C1B6-5D4D-A56F-6423788C0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2FA5FBC-A373-454F-B755-3F896ABC1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D5E3900-DDDB-E14D-B2DB-B79751F7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DFE1AA-F735-F147-B527-1F516585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4F6130B-A18F-F14F-B584-33EB232D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67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4CE08-AE05-7F42-86A4-585FBD0A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B3B0C1-3F99-964A-9DFB-E15486BB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6083820-4D07-F24C-B895-3C54FF91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5A3A72-4C88-8C49-B1D8-E280E8AA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35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562DCD8-448C-5747-9EA4-22BC41CF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0DB4607-FADF-284E-A6C3-53B31994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287AB4-D758-F44B-A75E-D206DA3E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1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9720A-6CD8-834E-A6E7-E967EB82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3C8A72-761A-5644-AA4E-8D4C0846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E87943-172A-AA47-B1E9-75E916695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25D989-968F-E14B-8922-8BA495B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FFD41F-DA98-5541-B5CE-68EDBC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99965E-8B17-694D-962B-0375E4DF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42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00D5C-78FA-1D41-9BFF-D28DF55B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74B6D97-D0BE-9846-AB8E-1F5CB930D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CEBC86-C84A-C54B-89D9-81160291A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2637C8-D345-4148-9724-1B67BBC9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5C26D1-EF3F-2641-929B-F54748DA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4C069A-25C4-8547-962C-18A8F69E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9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962767-C77D-0243-9E00-78243FDA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341035-0519-C040-8DAC-3D6FB46F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3B732D-40C7-BF42-BA33-F25D92E4A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6CFAC-F7B8-934F-B11A-2DDDEDBCE818}" type="datetimeFigureOut">
              <a:rPr lang="pt-BR" smtClean="0"/>
              <a:t>07/05/2020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352A3B-9DED-0E40-B9B9-60F3D2A3C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F69091-1304-7B4C-9229-7989D3F9F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5DC3C-B66B-B544-B6A6-54B8B4404F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58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gomes555/task2-covid-19-admission-ac-94-sens-0-92-auc-0-9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attes.cnpq.br/2533554356367029" TargetMode="External"/><Relationship Id="rId2" Type="http://schemas.openxmlformats.org/officeDocument/2006/relationships/hyperlink" Target="https://github.com/gomesfellip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mesfellip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attes.cnpq.br/253355435636702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gomes555/task2-covid-19-admission-ac-94-sens-0-92-auc-0-9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70497E-384D-5649-8787-7E131295F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4" r="23298" b="239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8877A0-F6D8-EE40-8EDA-A8A368A19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07" y="1182172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Diagnóstico de COVID-19 e seu espectro clínico</a:t>
            </a:r>
            <a:b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8A5F7-0B93-9C43-8236-E0E91C199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436" y="4691990"/>
            <a:ext cx="4576620" cy="575928"/>
          </a:xfrm>
        </p:spPr>
        <p:txBody>
          <a:bodyPr>
            <a:normAutofit/>
          </a:bodyPr>
          <a:lstStyle/>
          <a:p>
            <a:pPr algn="l"/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AI e Data Science apoiando decisões clínicas (de 28 de março a 3 de abril)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61FBBCD-686D-7C49-A208-7A09034D8720}"/>
              </a:ext>
            </a:extLst>
          </p:cNvPr>
          <p:cNvSpPr/>
          <p:nvPr/>
        </p:nvSpPr>
        <p:spPr>
          <a:xfrm>
            <a:off x="414436" y="5912744"/>
            <a:ext cx="4876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https://www.kaggle.com/gomes555/task2-covid-19-admission-ac-94-sens-0-92-auc-0-96</a:t>
            </a:r>
            <a:endParaRPr lang="pt-BR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CA819-68BA-484B-A34B-FF745483EC2F}"/>
              </a:ext>
            </a:extLst>
          </p:cNvPr>
          <p:cNvSpPr/>
          <p:nvPr/>
        </p:nvSpPr>
        <p:spPr>
          <a:xfrm>
            <a:off x="475488" y="623476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360BB3-88BA-4E5B-9665-B820D26B08E4}"/>
              </a:ext>
            </a:extLst>
          </p:cNvPr>
          <p:cNvSpPr/>
          <p:nvPr/>
        </p:nvSpPr>
        <p:spPr>
          <a:xfrm>
            <a:off x="414436" y="4474318"/>
            <a:ext cx="4143916" cy="104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2805D-E168-427B-9A28-7ACADA835C66}"/>
              </a:ext>
            </a:extLst>
          </p:cNvPr>
          <p:cNvSpPr/>
          <p:nvPr/>
        </p:nvSpPr>
        <p:spPr>
          <a:xfrm>
            <a:off x="475488" y="4542348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69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6825809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Tratamento dos Dados</a:t>
            </a: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320350" y="1752705"/>
            <a:ext cx="709629" cy="148512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2969070" y="1053094"/>
            <a:ext cx="3977640" cy="45719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206B446-3F7D-419C-86EE-556DD18BF63C}"/>
              </a:ext>
            </a:extLst>
          </p:cNvPr>
          <p:cNvSpPr txBox="1">
            <a:spLocks/>
          </p:cNvSpPr>
          <p:nvPr/>
        </p:nvSpPr>
        <p:spPr>
          <a:xfrm>
            <a:off x="541361" y="1450075"/>
            <a:ext cx="11109278" cy="32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 para importação dos dados: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Remover todas colunas e linhas 100% vazias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Manter os dados faltantes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Filtrar apenas casos de COVID19 confirmados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Combinar encaminhamentos de internação em um único atributo (target)</a:t>
            </a:r>
          </a:p>
        </p:txBody>
      </p:sp>
    </p:spTree>
    <p:extLst>
      <p:ext uri="{BB962C8B-B14F-4D97-AF65-F5344CB8AC3E}">
        <p14:creationId xmlns:p14="http://schemas.microsoft.com/office/powerpoint/2010/main" val="12622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354815" y="1194339"/>
            <a:ext cx="709629" cy="148512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3373349-C182-49D4-ABC3-4AC5B6C2A07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6825809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Tratamento dos Dados</a:t>
            </a: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F14395-70A5-4A3A-9FC5-AB52D389E250}"/>
              </a:ext>
            </a:extLst>
          </p:cNvPr>
          <p:cNvSpPr/>
          <p:nvPr/>
        </p:nvSpPr>
        <p:spPr>
          <a:xfrm>
            <a:off x="2969070" y="1053094"/>
            <a:ext cx="3977640" cy="45719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F5FEB8D-2F8D-1047-A102-AF473875B8EC}"/>
              </a:ext>
            </a:extLst>
          </p:cNvPr>
          <p:cNvSpPr txBox="1">
            <a:spLocks/>
          </p:cNvSpPr>
          <p:nvPr/>
        </p:nvSpPr>
        <p:spPr>
          <a:xfrm>
            <a:off x="541361" y="1450075"/>
            <a:ext cx="11109278" cy="32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Arrumar dados:</a:t>
            </a:r>
          </a:p>
          <a:p>
            <a:pPr marL="0" indent="0" defTabSz="889000">
              <a:spcBef>
                <a:spcPct val="0"/>
              </a:spcBef>
              <a:spcAft>
                <a:spcPct val="15000"/>
              </a:spcAft>
              <a:buNone/>
            </a:pPr>
            <a:endParaRPr lang="pt-BR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889000">
              <a:spcBef>
                <a:spcPct val="0"/>
              </a:spcBef>
              <a:spcAft>
                <a:spcPct val="15000"/>
              </a:spcAft>
              <a:buNone/>
            </a:pPr>
            <a:endParaRPr lang="pt-BR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Converter “</a:t>
            </a:r>
            <a:r>
              <a:rPr lang="pt-BR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nao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realizado” para NA </a:t>
            </a:r>
          </a:p>
          <a:p>
            <a:pPr marL="457200" lvl="1" indent="0">
              <a:buNone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(onde NA = </a:t>
            </a:r>
            <a:r>
              <a:rPr lang="pt-BR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 máquina)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Converter “sim/não” para 0 ou 1 </a:t>
            </a:r>
          </a:p>
          <a:p>
            <a:pPr marL="457200" lvl="1" indent="0">
              <a:buNone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dummy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Remover atributos numéricos com cardinalidade menor do que 10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Remover atributos </a:t>
            </a:r>
            <a:r>
              <a:rPr lang="pt-BR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categoricas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1 nível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Transformação </a:t>
            </a:r>
            <a:r>
              <a:rPr lang="pt-BR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Yeo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-Johnson em todos os atributos numéricos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6607445" cy="751477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Tratamento dos Dados</a:t>
            </a: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4" y="1450075"/>
            <a:ext cx="709629" cy="148512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2750706" y="1053094"/>
            <a:ext cx="3977640" cy="45719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206B446-3F7D-419C-86EE-556DD18BF63C}"/>
              </a:ext>
            </a:extLst>
          </p:cNvPr>
          <p:cNvSpPr txBox="1">
            <a:spLocks/>
          </p:cNvSpPr>
          <p:nvPr/>
        </p:nvSpPr>
        <p:spPr>
          <a:xfrm>
            <a:off x="627797" y="1147445"/>
            <a:ext cx="11109278" cy="75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 dos dados após o tratamento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5">
            <a:extLst>
              <a:ext uri="{FF2B5EF4-FFF2-40B4-BE49-F238E27FC236}">
                <a16:creationId xmlns:a16="http://schemas.microsoft.com/office/drawing/2014/main" id="{572D085E-9E31-49EB-A11E-41AAA0810C3B}"/>
              </a:ext>
            </a:extLst>
          </p:cNvPr>
          <p:cNvSpPr txBox="1"/>
          <p:nvPr/>
        </p:nvSpPr>
        <p:spPr>
          <a:xfrm>
            <a:off x="8976360" y="589297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182 Linhas 57 colunas</a:t>
            </a:r>
          </a:p>
        </p:txBody>
      </p:sp>
      <p:pic>
        <p:nvPicPr>
          <p:cNvPr id="12" name="Imagem 1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0AB5EFB-8C41-4292-82B6-09FD67BD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60" y="2379032"/>
            <a:ext cx="5723388" cy="3857568"/>
          </a:xfrm>
          <a:prstGeom prst="rect">
            <a:avLst/>
          </a:prstGeom>
        </p:spPr>
      </p:pic>
      <p:pic>
        <p:nvPicPr>
          <p:cNvPr id="13" name="Imagem 18" descr="Uma imagem contendo screenshot&#10;&#10;Descrição gerada automaticamente">
            <a:extLst>
              <a:ext uri="{FF2B5EF4-FFF2-40B4-BE49-F238E27FC236}">
                <a16:creationId xmlns:a16="http://schemas.microsoft.com/office/drawing/2014/main" id="{8903728F-7CD4-4979-AD10-966C7C74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0" y="2353323"/>
            <a:ext cx="5751642" cy="390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4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0" y="195165"/>
            <a:ext cx="8204233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Relatório de Perfil dos dados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4347493" y="1053094"/>
            <a:ext cx="3977640" cy="45719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7">
            <a:extLst>
              <a:ext uri="{FF2B5EF4-FFF2-40B4-BE49-F238E27FC236}">
                <a16:creationId xmlns:a16="http://schemas.microsoft.com/office/drawing/2014/main" id="{BBECCAFA-0B94-4671-BADE-12201844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97" y="1327245"/>
            <a:ext cx="8232622" cy="53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0" y="195165"/>
            <a:ext cx="8506265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Pré-processamento dos Dados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4649525" y="1053094"/>
            <a:ext cx="3977640" cy="45719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12" descr="Uma imagem contendo screenshot, texto, computador&#10;&#10;Descrição gerada automaticamente">
            <a:extLst>
              <a:ext uri="{FF2B5EF4-FFF2-40B4-BE49-F238E27FC236}">
                <a16:creationId xmlns:a16="http://schemas.microsoft.com/office/drawing/2014/main" id="{5E51ED26-D231-42BD-AF9B-97196D12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70" y="2599433"/>
            <a:ext cx="6327516" cy="4255254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0F0C147-1C5E-4482-9D3C-C78DD196128D}"/>
              </a:ext>
            </a:extLst>
          </p:cNvPr>
          <p:cNvSpPr txBox="1">
            <a:spLocks/>
          </p:cNvSpPr>
          <p:nvPr/>
        </p:nvSpPr>
        <p:spPr>
          <a:xfrm>
            <a:off x="627797" y="1279283"/>
            <a:ext cx="7697336" cy="1298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admissão na enfermaria geral, unidade semi-intensiva ou unidade de terapia intensiva</a:t>
            </a:r>
          </a:p>
        </p:txBody>
      </p:sp>
    </p:spTree>
    <p:extLst>
      <p:ext uri="{BB962C8B-B14F-4D97-AF65-F5344CB8AC3E}">
        <p14:creationId xmlns:p14="http://schemas.microsoft.com/office/powerpoint/2010/main" val="16564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0" y="195165"/>
            <a:ext cx="8506265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Pré-processamento dos Dados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4649525" y="1053094"/>
            <a:ext cx="3977640" cy="45719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0F0C147-1C5E-4482-9D3C-C78DD196128D}"/>
              </a:ext>
            </a:extLst>
          </p:cNvPr>
          <p:cNvSpPr txBox="1">
            <a:spLocks/>
          </p:cNvSpPr>
          <p:nvPr/>
        </p:nvSpPr>
        <p:spPr>
          <a:xfrm>
            <a:off x="627797" y="1279284"/>
            <a:ext cx="4712829" cy="2308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Possibilidades para balanceamento :</a:t>
            </a:r>
          </a:p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Nenhum </a:t>
            </a:r>
          </a:p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DownSample</a:t>
            </a:r>
          </a:p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 (Synthetic Minority Over-sampling Technique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B4C021F-1AE7-4BE2-95EF-0D3960EF1700}"/>
              </a:ext>
            </a:extLst>
          </p:cNvPr>
          <p:cNvSpPr txBox="1">
            <a:spLocks/>
          </p:cNvSpPr>
          <p:nvPr/>
        </p:nvSpPr>
        <p:spPr>
          <a:xfrm>
            <a:off x="7479171" y="1279284"/>
            <a:ext cx="4712829" cy="1935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Possibilidades para tratar dados faltantes: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Nenhum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KNN (K Nearest Neighbor),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 =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2F7498-E385-417D-AEE9-D3162F4C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0" y="4211439"/>
            <a:ext cx="6992235" cy="2016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80408F-8B60-47BB-8B0D-F50810EA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33" y="3429000"/>
            <a:ext cx="3002503" cy="26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5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0" y="195165"/>
            <a:ext cx="8506265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Pré-processamento dos Dados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4649525" y="1053094"/>
            <a:ext cx="3977640" cy="45719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0F0C147-1C5E-4482-9D3C-C78DD196128D}"/>
              </a:ext>
            </a:extLst>
          </p:cNvPr>
          <p:cNvSpPr txBox="1">
            <a:spLocks/>
          </p:cNvSpPr>
          <p:nvPr/>
        </p:nvSpPr>
        <p:spPr>
          <a:xfrm>
            <a:off x="627797" y="1222848"/>
            <a:ext cx="7036319" cy="75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após o balanceamento dos dados</a:t>
            </a:r>
          </a:p>
        </p:txBody>
      </p:sp>
      <p:pic>
        <p:nvPicPr>
          <p:cNvPr id="10" name="Imagem 12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07A4673F-27C6-4842-82C8-D309FDF3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97" y="2358572"/>
            <a:ext cx="5455917" cy="3669104"/>
          </a:xfrm>
          <a:prstGeom prst="rect">
            <a:avLst/>
          </a:prstGeom>
        </p:spPr>
      </p:pic>
      <p:pic>
        <p:nvPicPr>
          <p:cNvPr id="13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0831932-5049-478C-8757-884E56B5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0" y="2358572"/>
            <a:ext cx="5455917" cy="36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0" y="195165"/>
            <a:ext cx="8506265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Pré-processamento dos Dados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4649525" y="1053094"/>
            <a:ext cx="3977640" cy="45719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0F0C147-1C5E-4482-9D3C-C78DD196128D}"/>
              </a:ext>
            </a:extLst>
          </p:cNvPr>
          <p:cNvSpPr txBox="1">
            <a:spLocks/>
          </p:cNvSpPr>
          <p:nvPr/>
        </p:nvSpPr>
        <p:spPr>
          <a:xfrm>
            <a:off x="627797" y="1302564"/>
            <a:ext cx="6772463" cy="592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Separar dados em treino e teste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B6E22-35FE-42D5-B119-EA3CEAA2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250532"/>
            <a:ext cx="8181975" cy="304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92677C-33CF-4544-BB6C-D62D3C44A64D}"/>
              </a:ext>
            </a:extLst>
          </p:cNvPr>
          <p:cNvSpPr/>
          <p:nvPr/>
        </p:nvSpPr>
        <p:spPr>
          <a:xfrm>
            <a:off x="5527343" y="2047164"/>
            <a:ext cx="5076967" cy="3757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0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5E1E5-0412-4452-B7FE-6187F69E9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95" r="18054"/>
          <a:stretch/>
        </p:blipFill>
        <p:spPr>
          <a:xfrm>
            <a:off x="0" y="0"/>
            <a:ext cx="12192000" cy="9131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8877A0-F6D8-EE40-8EDA-A8A368A19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806" y="241036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b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CA819-68BA-484B-A34B-FF745483EC2F}"/>
              </a:ext>
            </a:extLst>
          </p:cNvPr>
          <p:cNvSpPr/>
          <p:nvPr/>
        </p:nvSpPr>
        <p:spPr>
          <a:xfrm>
            <a:off x="1203806" y="623476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2805D-E168-427B-9A28-7ACADA835C66}"/>
              </a:ext>
            </a:extLst>
          </p:cNvPr>
          <p:cNvSpPr/>
          <p:nvPr/>
        </p:nvSpPr>
        <p:spPr>
          <a:xfrm>
            <a:off x="1203806" y="3248965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80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95EFFBF-169F-4385-B6A5-8FFBD21F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726" y="-599057"/>
            <a:ext cx="1872675" cy="279711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6757572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Configuração do Modelo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2900833" y="1075953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4567B8D-2902-4701-95E0-313ECCD94F99}"/>
              </a:ext>
            </a:extLst>
          </p:cNvPr>
          <p:cNvSpPr txBox="1">
            <a:spLocks/>
          </p:cNvSpPr>
          <p:nvPr/>
        </p:nvSpPr>
        <p:spPr>
          <a:xfrm>
            <a:off x="627797" y="1258270"/>
            <a:ext cx="7058464" cy="5075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Algoritmo:  RFE (Recursive Feature Elimination )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Modelo: Bagged trees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Validação cruzada com repetição (5 folds, 3x)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métrica para regular a performance: curva ROC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Parâmetros size testados serão: 5, 10, 15, 20, 25, 30, 50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 mecanismo interno para tratamento de dados faltantes (na.action = na.pass)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4A8FA6-B056-411B-9BC9-1D472010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1524331"/>
            <a:ext cx="3131265" cy="5297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97724-FC50-4107-9572-F633B0FE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773" y="334355"/>
            <a:ext cx="2869131" cy="50751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0A6707-E84B-407C-9292-29D75F1BA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388" y="2764100"/>
            <a:ext cx="3389670" cy="4194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0FFF8-64EA-410B-AD04-68A23E826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353" y="4218278"/>
            <a:ext cx="2610415" cy="274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7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15A81-5579-EF4F-B5BC-F4C9E6FD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067" y="915157"/>
            <a:ext cx="3830550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8B3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3DB7DF-F99F-F547-BECE-6548798B2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433" y="3290398"/>
            <a:ext cx="6983184" cy="3375920"/>
          </a:xfrm>
        </p:spPr>
        <p:txBody>
          <a:bodyPr anchor="t">
            <a:noAutofit/>
          </a:bodyPr>
          <a:lstStyle/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Fellipe Gomes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(Estatístico - UFF, Cientista de Dados - FGV IBRE)</a:t>
            </a:r>
          </a:p>
          <a:p>
            <a:pPr lvl="1"/>
            <a:r>
              <a:rPr lang="pt-BR" sz="18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8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gomesfellipe</a:t>
            </a:r>
            <a:endParaRPr lang="pt-BR" sz="18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Blog: </a:t>
            </a:r>
            <a:r>
              <a:rPr lang="pt-BR" sz="18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gomesfellipe.github.io</a:t>
            </a:r>
            <a:endParaRPr lang="pt-BR" sz="18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Contato: gomes.fellipe1@gmail.com</a:t>
            </a:r>
          </a:p>
          <a:p>
            <a:pPr marL="0" indent="0">
              <a:buNone/>
            </a:pPr>
            <a:endParaRPr lang="pt-BR" sz="18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João Pedro Medeiros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(Estudante de Medicina - UFJF)</a:t>
            </a:r>
          </a:p>
          <a:p>
            <a:pPr lvl="1"/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Lattes: </a:t>
            </a:r>
            <a:r>
              <a:rPr lang="pt-BR" sz="18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BR" sz="18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lattes.cnpq.br</a:t>
            </a:r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/2533554356367029</a:t>
            </a:r>
          </a:p>
          <a:p>
            <a:pPr lvl="1"/>
            <a:r>
              <a:rPr lang="pt-BR" sz="1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Contato: jpmgomes25@gmail.com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92C1EA-EF32-4B03-B970-2A8BFE223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83" b="-1"/>
          <a:stretch/>
        </p:blipFill>
        <p:spPr>
          <a:xfrm>
            <a:off x="-40816" y="-6557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382B92F-E86E-451F-9733-3C04FA1BD714}"/>
              </a:ext>
            </a:extLst>
          </p:cNvPr>
          <p:cNvSpPr/>
          <p:nvPr/>
        </p:nvSpPr>
        <p:spPr>
          <a:xfrm>
            <a:off x="7986977" y="2824363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F0278F-23EB-40E5-BFF8-2D2B561CC39A}"/>
              </a:ext>
            </a:extLst>
          </p:cNvPr>
          <p:cNvSpPr/>
          <p:nvPr/>
        </p:nvSpPr>
        <p:spPr>
          <a:xfrm>
            <a:off x="11254988" y="388731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F9826-879B-414D-95DB-5651677168CA}"/>
              </a:ext>
            </a:extLst>
          </p:cNvPr>
          <p:cNvSpPr/>
          <p:nvPr/>
        </p:nvSpPr>
        <p:spPr>
          <a:xfrm>
            <a:off x="4981433" y="3290397"/>
            <a:ext cx="6983184" cy="317887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70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11813384" cy="751477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Avaliação de qualidade do ajuste dos modelos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7956645" y="1075953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5">
            <a:extLst>
              <a:ext uri="{FF2B5EF4-FFF2-40B4-BE49-F238E27FC236}">
                <a16:creationId xmlns:a16="http://schemas.microsoft.com/office/drawing/2014/main" id="{0DC976EB-F525-486B-AF92-0CD74709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167" y="2032163"/>
            <a:ext cx="5699117" cy="4074868"/>
          </a:xfrm>
          <a:prstGeom prst="rect">
            <a:avLst/>
          </a:prstGeom>
        </p:spPr>
      </p:pic>
      <p:pic>
        <p:nvPicPr>
          <p:cNvPr id="9" name="Imagem 2">
            <a:extLst>
              <a:ext uri="{FF2B5EF4-FFF2-40B4-BE49-F238E27FC236}">
                <a16:creationId xmlns:a16="http://schemas.microsoft.com/office/drawing/2014/main" id="{BDBC30AA-8E67-4CC3-AD42-916D1521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032163"/>
            <a:ext cx="5699118" cy="40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0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7180652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Matriz de Confusão (teste)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3323913" y="1098813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B50A89A-C9EB-4BAB-B47D-81E32F989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0909"/>
          <a:stretch/>
        </p:blipFill>
        <p:spPr>
          <a:xfrm>
            <a:off x="686772" y="1524331"/>
            <a:ext cx="5518410" cy="4216993"/>
          </a:xfrm>
          <a:prstGeom prst="rect">
            <a:avLst/>
          </a:prstGeom>
        </p:spPr>
      </p:pic>
      <p:pic>
        <p:nvPicPr>
          <p:cNvPr id="10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4AC0CFD-85B7-4FEA-BFA9-DA9033ACA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58"/>
          <a:stretch/>
        </p:blipFill>
        <p:spPr>
          <a:xfrm>
            <a:off x="6396251" y="1524331"/>
            <a:ext cx="5649713" cy="42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7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411717" y="195165"/>
            <a:ext cx="3686824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Modelo Final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120901" y="1053094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A6612C13-B6A0-4C28-BFF7-644BF3C2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37" y="2215843"/>
            <a:ext cx="6218525" cy="4441804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5C4FB73-CB43-4E2B-846E-0D17E89437EE}"/>
              </a:ext>
            </a:extLst>
          </p:cNvPr>
          <p:cNvSpPr txBox="1">
            <a:spLocks/>
          </p:cNvSpPr>
          <p:nvPr/>
        </p:nvSpPr>
        <p:spPr>
          <a:xfrm>
            <a:off x="2986736" y="1111097"/>
            <a:ext cx="6218525" cy="985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RFE + SMOTE + knn input</a:t>
            </a:r>
          </a:p>
        </p:txBody>
      </p:sp>
    </p:spTree>
    <p:extLst>
      <p:ext uri="{BB962C8B-B14F-4D97-AF65-F5344CB8AC3E}">
        <p14:creationId xmlns:p14="http://schemas.microsoft.com/office/powerpoint/2010/main" val="29758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411717" y="195165"/>
            <a:ext cx="3686824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Modelo Final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5" y="1524331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120901" y="1053094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A6612C13-B6A0-4C28-BFF7-644BF3C2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37" y="2215843"/>
            <a:ext cx="6218525" cy="4441804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5C4FB73-CB43-4E2B-846E-0D17E89437EE}"/>
              </a:ext>
            </a:extLst>
          </p:cNvPr>
          <p:cNvSpPr txBox="1">
            <a:spLocks/>
          </p:cNvSpPr>
          <p:nvPr/>
        </p:nvSpPr>
        <p:spPr>
          <a:xfrm>
            <a:off x="2986736" y="1111097"/>
            <a:ext cx="6218525" cy="985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RFE + SMOTE + knn 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126F6-DB16-4FC7-B5D1-F8E24335A01E}"/>
              </a:ext>
            </a:extLst>
          </p:cNvPr>
          <p:cNvSpPr/>
          <p:nvPr/>
        </p:nvSpPr>
        <p:spPr>
          <a:xfrm>
            <a:off x="-233916" y="0"/>
            <a:ext cx="124259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6DFAC22-5184-4CB9-A8EE-FC5849DF98CB}"/>
              </a:ext>
            </a:extLst>
          </p:cNvPr>
          <p:cNvSpPr txBox="1">
            <a:spLocks/>
          </p:cNvSpPr>
          <p:nvPr/>
        </p:nvSpPr>
        <p:spPr>
          <a:xfrm>
            <a:off x="609599" y="1170046"/>
            <a:ext cx="11273052" cy="910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atributos selecionados para melhor prever COVID-19 segundo o modelo foram: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AB850C4A-39C2-42ED-9BC3-BF2EC82C00F1}"/>
              </a:ext>
            </a:extLst>
          </p:cNvPr>
          <p:cNvSpPr txBox="1">
            <a:spLocks/>
          </p:cNvSpPr>
          <p:nvPr/>
        </p:nvSpPr>
        <p:spPr>
          <a:xfrm>
            <a:off x="609599" y="2259858"/>
            <a:ext cx="11273052" cy="4391304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urine_red_blood_cells,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aspartate_transaminase,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patient_age_quantile,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proteina_c_reativa_mg_d_l,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neutrophils,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platelets,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red_blood_cell_distribution_width_rdw,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p_h_venous_blood_gas_analysis,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urine_leukocytes,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potassium,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urea,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eosinophils,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creatinine,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gamma_glutamyltransferase,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hb_saturation_arterial_blood_gases,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lactic_dehydrogenase,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p_co2_venous_blood_gas_analysis,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creatine_phosphokinase_cpk,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serum_glucose,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p_o2_arterial_blood_gas_analysis,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alanine_transaminase,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base_excess_venous_blood_gas_analysis,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hematocrit,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monocytes,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mean_platelet_volume</a:t>
            </a:r>
            <a:br>
              <a:rPr lang="pt-B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7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9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65650F-D0B0-43ED-9685-40E0A749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9" y="-1"/>
            <a:ext cx="12251396" cy="36449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F0278F-23EB-40E5-BFF8-2D2B561CC39A}"/>
              </a:ext>
            </a:extLst>
          </p:cNvPr>
          <p:cNvSpPr/>
          <p:nvPr/>
        </p:nvSpPr>
        <p:spPr>
          <a:xfrm>
            <a:off x="11254988" y="388731"/>
            <a:ext cx="709629" cy="148512"/>
          </a:xfrm>
          <a:prstGeom prst="rect">
            <a:avLst/>
          </a:prstGeom>
          <a:solidFill>
            <a:srgbClr val="FEB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8B372"/>
              </a:solidFill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F3362229-5210-466D-B188-7FDCD2F78993}"/>
              </a:ext>
            </a:extLst>
          </p:cNvPr>
          <p:cNvSpPr txBox="1">
            <a:spLocks/>
          </p:cNvSpPr>
          <p:nvPr/>
        </p:nvSpPr>
        <p:spPr>
          <a:xfrm>
            <a:off x="159025" y="4015409"/>
            <a:ext cx="11867453" cy="2638674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Coletar mais dados </a:t>
            </a:r>
          </a:p>
          <a:p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Obter mais atributos (dados sintomáticos e/ou dados de diabetes e/ou dados de medicamentos previamente utilizados)</a:t>
            </a:r>
          </a:p>
          <a:p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Aumentar o valor de k no knn input</a:t>
            </a:r>
          </a:p>
          <a:p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Testar outros métodos de balanceamento</a:t>
            </a:r>
          </a:p>
          <a:p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Tunar o parâmetro size do RFE</a:t>
            </a:r>
          </a:p>
          <a:p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as atributos encontradas para ajustar outros modelos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FE1BB-BABF-4A89-9CCE-DC51BE974545}"/>
              </a:ext>
            </a:extLst>
          </p:cNvPr>
          <p:cNvSpPr/>
          <p:nvPr/>
        </p:nvSpPr>
        <p:spPr>
          <a:xfrm>
            <a:off x="7472595" y="1822483"/>
            <a:ext cx="3782393" cy="683929"/>
          </a:xfrm>
          <a:prstGeom prst="rect">
            <a:avLst/>
          </a:prstGeom>
          <a:solidFill>
            <a:srgbClr val="FEB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6D3979-56BC-4B68-8CB4-07DFD6E57FC3}"/>
              </a:ext>
            </a:extLst>
          </p:cNvPr>
          <p:cNvSpPr/>
          <p:nvPr/>
        </p:nvSpPr>
        <p:spPr>
          <a:xfrm>
            <a:off x="8414198" y="1619554"/>
            <a:ext cx="3123197" cy="384844"/>
          </a:xfrm>
          <a:prstGeom prst="rect">
            <a:avLst/>
          </a:prstGeom>
          <a:solidFill>
            <a:srgbClr val="FEB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E2DB84-BF88-4C5E-A913-93EC7E159223}"/>
              </a:ext>
            </a:extLst>
          </p:cNvPr>
          <p:cNvSpPr/>
          <p:nvPr/>
        </p:nvSpPr>
        <p:spPr>
          <a:xfrm>
            <a:off x="-3249" y="-1"/>
            <a:ext cx="12251396" cy="3644969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82B92F-E86E-451F-9733-3C04FA1BD714}"/>
              </a:ext>
            </a:extLst>
          </p:cNvPr>
          <p:cNvSpPr/>
          <p:nvPr/>
        </p:nvSpPr>
        <p:spPr>
          <a:xfrm>
            <a:off x="7986977" y="2824363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015A81-5579-EF4F-B5BC-F4C9E6FD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734" y="1479776"/>
            <a:ext cx="455388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98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Passos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444CB2-5C02-40E9-8996-EF051BE79777}"/>
              </a:ext>
            </a:extLst>
          </p:cNvPr>
          <p:cNvSpPr/>
          <p:nvPr/>
        </p:nvSpPr>
        <p:spPr>
          <a:xfrm>
            <a:off x="11254988" y="323987"/>
            <a:ext cx="709629" cy="148512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42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15A81-5579-EF4F-B5BC-F4C9E6FD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981" y="915157"/>
            <a:ext cx="4553883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8B3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82B92F-E86E-451F-9733-3C04FA1BD714}"/>
              </a:ext>
            </a:extLst>
          </p:cNvPr>
          <p:cNvSpPr/>
          <p:nvPr/>
        </p:nvSpPr>
        <p:spPr>
          <a:xfrm>
            <a:off x="4159981" y="2824363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F0278F-23EB-40E5-BFF8-2D2B561CC39A}"/>
              </a:ext>
            </a:extLst>
          </p:cNvPr>
          <p:cNvSpPr/>
          <p:nvPr/>
        </p:nvSpPr>
        <p:spPr>
          <a:xfrm>
            <a:off x="4159981" y="388731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F3362229-5210-466D-B188-7FDCD2F78993}"/>
              </a:ext>
            </a:extLst>
          </p:cNvPr>
          <p:cNvSpPr txBox="1">
            <a:spLocks/>
          </p:cNvSpPr>
          <p:nvPr/>
        </p:nvSpPr>
        <p:spPr>
          <a:xfrm>
            <a:off x="4159981" y="3271366"/>
            <a:ext cx="7866498" cy="3382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https://www.msdmanuals.com/pt-pt/profissional/ap%C3%AAndices/valores-laboratoriais-normais/exames-de-urina-valores-normais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https://www.ncbi.nlm.nih.gov/pmc/articles/PMC7081812/pdf/clinmed-20-2-124.pdf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https://www.ajronline.org/doi/pdf/10.2214/AJR.20.22959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https://www.bmj.com/content/bmj/368/bmj.m1091.full.pdf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https://respiratory-research.biomedcentral.com/track/pdf/10.1186/s12931-020-01338-8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https://www.ajronline.org/doi/pdf/10.2214/AJR.20.22959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https://topepo.github.io/caret/recursive-feature-elimination.html 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https://topepo.github.io/caret/subsampling-for-class-imbalances.html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https://dataaspirant.com/2017/01/09/knn-implementation-r-using-caret-package/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https://www.ncbi.nlm.nih.gov/pubmed/32106567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107AF-D7C4-42D9-B87B-72FEEDD35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10"/>
          <a:stretch/>
        </p:blipFill>
        <p:spPr>
          <a:xfrm>
            <a:off x="0" y="0"/>
            <a:ext cx="3835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7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8F41FB-1067-4FC5-BC09-1BBD638BAE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8877A0-F6D8-EE40-8EDA-A8A368A19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07" y="1182172"/>
            <a:ext cx="631500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8800" b="1" dirty="0">
                <a:solidFill>
                  <a:schemeClr val="bg1"/>
                </a:solidFill>
              </a:rPr>
              <a:t>OBRIGADO!</a:t>
            </a:r>
            <a:br>
              <a:rPr lang="pt-BR" sz="4800" b="1" dirty="0">
                <a:solidFill>
                  <a:schemeClr val="bg1"/>
                </a:solidFill>
              </a:rPr>
            </a:b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CA819-68BA-484B-A34B-FF745483EC2F}"/>
              </a:ext>
            </a:extLst>
          </p:cNvPr>
          <p:cNvSpPr/>
          <p:nvPr/>
        </p:nvSpPr>
        <p:spPr>
          <a:xfrm>
            <a:off x="475488" y="623476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2805D-E168-427B-9A28-7ACADA835C66}"/>
              </a:ext>
            </a:extLst>
          </p:cNvPr>
          <p:cNvSpPr/>
          <p:nvPr/>
        </p:nvSpPr>
        <p:spPr>
          <a:xfrm>
            <a:off x="475488" y="4533272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A8DBF1D-065F-374D-98D4-FDF62B8FD319}"/>
              </a:ext>
            </a:extLst>
          </p:cNvPr>
          <p:cNvSpPr txBox="1">
            <a:spLocks/>
          </p:cNvSpPr>
          <p:nvPr/>
        </p:nvSpPr>
        <p:spPr>
          <a:xfrm>
            <a:off x="5033502" y="3873255"/>
            <a:ext cx="6983184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Fellipe Gomes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(Estatístico - UFF, Cientista de Dados - FGV IBRE)</a:t>
            </a:r>
          </a:p>
          <a:p>
            <a:pPr lvl="1"/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gomesfellipe</a:t>
            </a:r>
            <a:endParaRPr lang="pt-B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Blog: 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gomesfellipe.github.io</a:t>
            </a:r>
            <a:endParaRPr lang="pt-B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Contato: gomes.fellipe1@gmail.com</a:t>
            </a:r>
          </a:p>
          <a:p>
            <a:endParaRPr lang="pt-B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João Pedro Medeiros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(Estudante de Medicina - UFJF)</a:t>
            </a:r>
          </a:p>
          <a:p>
            <a:pPr lvl="1"/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Lattes: 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lattes.cnpq.br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/2533554356367029</a:t>
            </a:r>
          </a:p>
          <a:p>
            <a:pPr lvl="1"/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Contato: jpmgomes25@gmail.com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13BEE75-0093-1A4E-8723-8FE4597AEF35}"/>
              </a:ext>
            </a:extLst>
          </p:cNvPr>
          <p:cNvSpPr/>
          <p:nvPr/>
        </p:nvSpPr>
        <p:spPr>
          <a:xfrm>
            <a:off x="5095125" y="3583288"/>
            <a:ext cx="6983184" cy="3178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96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761FBBCD-686D-7C49-A208-7A09034D8720}"/>
              </a:ext>
            </a:extLst>
          </p:cNvPr>
          <p:cNvSpPr/>
          <p:nvPr/>
        </p:nvSpPr>
        <p:spPr>
          <a:xfrm>
            <a:off x="414436" y="5912744"/>
            <a:ext cx="4876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https://www.kaggle.com/gomes555/task2-covid-19-admission-ac-94-sens-0-92-auc-0-96</a:t>
            </a:r>
            <a:endParaRPr lang="pt-BR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799E3C-587B-4416-B334-78B8799B3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8877A0-F6D8-EE40-8EDA-A8A368A19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Definindo o Problema</a:t>
            </a:r>
            <a:b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CA819-68BA-484B-A34B-FF745483EC2F}"/>
              </a:ext>
            </a:extLst>
          </p:cNvPr>
          <p:cNvSpPr/>
          <p:nvPr/>
        </p:nvSpPr>
        <p:spPr>
          <a:xfrm>
            <a:off x="475488" y="623476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2805D-E168-427B-9A28-7ACADA835C66}"/>
              </a:ext>
            </a:extLst>
          </p:cNvPr>
          <p:cNvSpPr/>
          <p:nvPr/>
        </p:nvSpPr>
        <p:spPr>
          <a:xfrm>
            <a:off x="475488" y="4533272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2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6607445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Definindo o Problema</a:t>
            </a: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4" y="1450075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2750706" y="1053094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206B446-3F7D-419C-86EE-556DD18BF63C}"/>
              </a:ext>
            </a:extLst>
          </p:cNvPr>
          <p:cNvSpPr txBox="1">
            <a:spLocks/>
          </p:cNvSpPr>
          <p:nvPr/>
        </p:nvSpPr>
        <p:spPr>
          <a:xfrm>
            <a:off x="627797" y="1147444"/>
            <a:ext cx="11109278" cy="544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Desafio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internação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confirmados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COVID-19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Prazo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Descrição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dados: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Dados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anonimizados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pacientes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atendidos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Hospital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Israelita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Albert Einstein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Dados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padronizados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média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zero 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desvio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padrão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Linguagem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programacao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0554F-DD81-412C-9B64-5748FE631636}"/>
              </a:ext>
            </a:extLst>
          </p:cNvPr>
          <p:cNvSpPr/>
          <p:nvPr/>
        </p:nvSpPr>
        <p:spPr>
          <a:xfrm>
            <a:off x="-233914" y="3797106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36D15-0CA5-44EA-8450-A2CD27D8AE67}"/>
              </a:ext>
            </a:extLst>
          </p:cNvPr>
          <p:cNvSpPr/>
          <p:nvPr/>
        </p:nvSpPr>
        <p:spPr>
          <a:xfrm>
            <a:off x="-233914" y="6144137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7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6607445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Definindo o Problema</a:t>
            </a: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4" y="2188836"/>
            <a:ext cx="709629" cy="148512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2750706" y="1053094"/>
            <a:ext cx="3977640" cy="45719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206B446-3F7D-419C-86EE-556DD18BF63C}"/>
              </a:ext>
            </a:extLst>
          </p:cNvPr>
          <p:cNvSpPr txBox="1">
            <a:spLocks/>
          </p:cNvSpPr>
          <p:nvPr/>
        </p:nvSpPr>
        <p:spPr>
          <a:xfrm>
            <a:off x="627797" y="1886206"/>
            <a:ext cx="5977719" cy="22815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Possíveis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abordagens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Heurístico;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0F25DA-4076-437E-AAF9-1B83544D1928}"/>
              </a:ext>
            </a:extLst>
          </p:cNvPr>
          <p:cNvGrpSpPr/>
          <p:nvPr/>
        </p:nvGrpSpPr>
        <p:grpSpPr>
          <a:xfrm>
            <a:off x="6096000" y="1205265"/>
            <a:ext cx="5586484" cy="5547553"/>
            <a:chOff x="6096000" y="1205265"/>
            <a:chExt cx="5586484" cy="55475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FA781F-C60A-4496-98F7-267A00BCD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459" t="4378" r="20238"/>
            <a:stretch/>
          </p:blipFill>
          <p:spPr>
            <a:xfrm>
              <a:off x="6096000" y="1205265"/>
              <a:ext cx="5160783" cy="554755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728892-94D6-4D1A-9FFC-430FB20ED70E}"/>
                </a:ext>
              </a:extLst>
            </p:cNvPr>
            <p:cNvSpPr/>
            <p:nvPr/>
          </p:nvSpPr>
          <p:spPr>
            <a:xfrm>
              <a:off x="10563367" y="1205265"/>
              <a:ext cx="1119117" cy="983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1376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126CE0-FA7E-433D-BB7E-D0FEF3DD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78519" cy="82523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8877A0-F6D8-EE40-8EDA-A8A368A19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474" y="182693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Dados Fornecidos</a:t>
            </a:r>
            <a:b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CA819-68BA-484B-A34B-FF745483EC2F}"/>
              </a:ext>
            </a:extLst>
          </p:cNvPr>
          <p:cNvSpPr/>
          <p:nvPr/>
        </p:nvSpPr>
        <p:spPr>
          <a:xfrm>
            <a:off x="475488" y="623476"/>
            <a:ext cx="709629" cy="148512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2805D-E168-427B-9A28-7ACADA835C66}"/>
              </a:ext>
            </a:extLst>
          </p:cNvPr>
          <p:cNvSpPr/>
          <p:nvPr/>
        </p:nvSpPr>
        <p:spPr>
          <a:xfrm>
            <a:off x="477981" y="5237842"/>
            <a:ext cx="3977640" cy="45719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808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6607445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Dados Fornecidos</a:t>
            </a: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72892-0BA6-4AEE-9F7F-ACFA56D67826}"/>
              </a:ext>
            </a:extLst>
          </p:cNvPr>
          <p:cNvSpPr/>
          <p:nvPr/>
        </p:nvSpPr>
        <p:spPr>
          <a:xfrm>
            <a:off x="-233914" y="1450075"/>
            <a:ext cx="709629" cy="148512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2750706" y="1053094"/>
            <a:ext cx="3977640" cy="45719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206B446-3F7D-419C-86EE-556DD18BF63C}"/>
              </a:ext>
            </a:extLst>
          </p:cNvPr>
          <p:cNvSpPr txBox="1">
            <a:spLocks/>
          </p:cNvSpPr>
          <p:nvPr/>
        </p:nvSpPr>
        <p:spPr>
          <a:xfrm>
            <a:off x="627797" y="1147445"/>
            <a:ext cx="11109278" cy="75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 dos dados antes do tratamento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21">
            <a:extLst>
              <a:ext uri="{FF2B5EF4-FFF2-40B4-BE49-F238E27FC236}">
                <a16:creationId xmlns:a16="http://schemas.microsoft.com/office/drawing/2014/main" id="{22B3C4F0-F50B-4BFC-9E49-639D988C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7822"/>
            <a:ext cx="5406079" cy="3861485"/>
          </a:xfrm>
          <a:prstGeom prst="rect">
            <a:avLst/>
          </a:prstGeom>
        </p:spPr>
      </p:pic>
      <p:pic>
        <p:nvPicPr>
          <p:cNvPr id="9" name="Imagem 2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2FCF766-CD34-4B11-9DDF-3B5ABD4C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97" y="2013860"/>
            <a:ext cx="5406070" cy="39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0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82C9-612E-4652-9F92-3DEE3DA2056F}"/>
              </a:ext>
            </a:extLst>
          </p:cNvPr>
          <p:cNvSpPr txBox="1">
            <a:spLocks/>
          </p:cNvSpPr>
          <p:nvPr/>
        </p:nvSpPr>
        <p:spPr>
          <a:xfrm>
            <a:off x="120901" y="195165"/>
            <a:ext cx="6607445" cy="75147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Dados Fornecidos</a:t>
            </a: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47CA5-2EA5-4A29-BFBA-B9ED8B7ACA3E}"/>
              </a:ext>
            </a:extLst>
          </p:cNvPr>
          <p:cNvSpPr/>
          <p:nvPr/>
        </p:nvSpPr>
        <p:spPr>
          <a:xfrm>
            <a:off x="2750706" y="1053094"/>
            <a:ext cx="3977640" cy="45719"/>
          </a:xfrm>
          <a:prstGeom prst="rect">
            <a:avLst/>
          </a:prstGeom>
          <a:solidFill>
            <a:srgbClr val="98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206B446-3F7D-419C-86EE-556DD18BF63C}"/>
              </a:ext>
            </a:extLst>
          </p:cNvPr>
          <p:cNvSpPr txBox="1">
            <a:spLocks/>
          </p:cNvSpPr>
          <p:nvPr/>
        </p:nvSpPr>
        <p:spPr>
          <a:xfrm>
            <a:off x="627797" y="1147445"/>
            <a:ext cx="11109278" cy="751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 dos dados antes do tratamento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21">
            <a:extLst>
              <a:ext uri="{FF2B5EF4-FFF2-40B4-BE49-F238E27FC236}">
                <a16:creationId xmlns:a16="http://schemas.microsoft.com/office/drawing/2014/main" id="{22B3C4F0-F50B-4BFC-9E49-639D988C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15" y="2402356"/>
            <a:ext cx="5406079" cy="3861485"/>
          </a:xfrm>
          <a:prstGeom prst="rect">
            <a:avLst/>
          </a:prstGeom>
        </p:spPr>
      </p:pic>
      <p:pic>
        <p:nvPicPr>
          <p:cNvPr id="9" name="Imagem 2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2FCF766-CD34-4B11-9DDF-3B5ABD4C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35" y="2212137"/>
            <a:ext cx="5406070" cy="39854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4F6225-7A8B-48E2-A403-44A10F12AFD8}"/>
              </a:ext>
            </a:extLst>
          </p:cNvPr>
          <p:cNvSpPr/>
          <p:nvPr/>
        </p:nvSpPr>
        <p:spPr>
          <a:xfrm>
            <a:off x="1" y="1098813"/>
            <a:ext cx="12192000" cy="575918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676E71AD-98CA-4FC4-9BFD-D07BD5E64521}"/>
              </a:ext>
            </a:extLst>
          </p:cNvPr>
          <p:cNvSpPr txBox="1"/>
          <p:nvPr/>
        </p:nvSpPr>
        <p:spPr>
          <a:xfrm>
            <a:off x="3138987" y="1617978"/>
            <a:ext cx="7653488" cy="4502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pt-B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b="1" dirty="0"/>
              <a:t>Colunas 100% vazias: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mycoplasma_pneumoniae</a:t>
            </a:r>
            <a:r>
              <a:rPr lang="pt-BR" dirty="0"/>
              <a:t>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fio2_venous_blood_gas_analysis,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urine_nitrite,urine_sugar</a:t>
            </a:r>
            <a:r>
              <a:rPr lang="pt-BR" dirty="0"/>
              <a:t>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partial_thromboplastin_time_ptt</a:t>
            </a:r>
            <a:r>
              <a:rPr lang="pt-BR" dirty="0"/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prothrombin_time_pt_activity</a:t>
            </a:r>
            <a:r>
              <a:rPr lang="pt-BR" dirty="0"/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vitamin_b12,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d_dimer</a:t>
            </a:r>
            <a:r>
              <a:rPr lang="pt-BR" dirty="0"/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albumin</a:t>
            </a:r>
            <a:endParaRPr lang="pt-B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337F6-A9FB-45B6-8A23-69BBCC4393BD}"/>
              </a:ext>
            </a:extLst>
          </p:cNvPr>
          <p:cNvSpPr/>
          <p:nvPr/>
        </p:nvSpPr>
        <p:spPr>
          <a:xfrm>
            <a:off x="2428676" y="1897456"/>
            <a:ext cx="709629" cy="153637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71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C48A42-29D7-438D-871D-6CC4C9884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1770"/>
            <a:ext cx="14198222" cy="91431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8877A0-F6D8-EE40-8EDA-A8A368A19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06" y="623476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Tratamento dos Dados</a:t>
            </a:r>
            <a:b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CA819-68BA-484B-A34B-FF745483EC2F}"/>
              </a:ext>
            </a:extLst>
          </p:cNvPr>
          <p:cNvSpPr/>
          <p:nvPr/>
        </p:nvSpPr>
        <p:spPr>
          <a:xfrm>
            <a:off x="289406" y="623476"/>
            <a:ext cx="709629" cy="148512"/>
          </a:xfrm>
          <a:prstGeom prst="rect">
            <a:avLst/>
          </a:prstGeom>
          <a:solidFill>
            <a:srgbClr val="E4C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2805D-E168-427B-9A28-7ACADA835C66}"/>
              </a:ext>
            </a:extLst>
          </p:cNvPr>
          <p:cNvSpPr/>
          <p:nvPr/>
        </p:nvSpPr>
        <p:spPr>
          <a:xfrm>
            <a:off x="289406" y="3572815"/>
            <a:ext cx="3977640" cy="45719"/>
          </a:xfrm>
          <a:prstGeom prst="rect">
            <a:avLst/>
          </a:prstGeom>
          <a:solidFill>
            <a:srgbClr val="F8B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4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</TotalTime>
  <Words>1085</Words>
  <Application>Microsoft Macintosh PowerPoint</Application>
  <PresentationFormat>Widescreen</PresentationFormat>
  <Paragraphs>174</Paragraphs>
  <Slides>26</Slides>
  <Notes>6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Tema do Office</vt:lpstr>
      <vt:lpstr>Diagnóstico de COVID-19 e seu espectro clínico </vt:lpstr>
      <vt:lpstr>Apresentação</vt:lpstr>
      <vt:lpstr>Definindo o Problema </vt:lpstr>
      <vt:lpstr>Apresentação do PowerPoint</vt:lpstr>
      <vt:lpstr>Apresentação do PowerPoint</vt:lpstr>
      <vt:lpstr>Dados Fornecidos </vt:lpstr>
      <vt:lpstr>Apresentação do PowerPoint</vt:lpstr>
      <vt:lpstr>Apresentação do PowerPoint</vt:lpstr>
      <vt:lpstr>Tratamento dos Dados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Próximos Passos</vt:lpstr>
      <vt:lpstr>Referências</vt:lpstr>
      <vt:lpstr>OBRIGADO!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Diagnóstico de COVID-19 e seu espectro clínico</dc:title>
  <dc:creator>Fellipe Carvalho Gomes</dc:creator>
  <cp:lastModifiedBy>Fellipe Carvalho Gomes</cp:lastModifiedBy>
  <cp:revision>48</cp:revision>
  <dcterms:created xsi:type="dcterms:W3CDTF">2020-05-06T00:03:44Z</dcterms:created>
  <dcterms:modified xsi:type="dcterms:W3CDTF">2020-05-07T16:58:43Z</dcterms:modified>
</cp:coreProperties>
</file>